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Global Population Trends: Insights using Python</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Welcome to this presentation exploring global population trends using Python. We will delve into how Python can be used to analyze, visualize, and predict global population trends, uncovering insights into demographic shifts and their impact on the world.</a:t>
            </a:r>
            <a:endParaRPr lang="en-US" sz="1750" dirty="0"/>
          </a:p>
        </p:txBody>
      </p:sp>
      <p:sp>
        <p:nvSpPr>
          <p:cNvPr id="5" name="Shape 2"/>
          <p:cNvSpPr/>
          <p:nvPr/>
        </p:nvSpPr>
        <p:spPr>
          <a:xfrm>
            <a:off x="6280190" y="5665470"/>
            <a:ext cx="362903" cy="362903"/>
          </a:xfrm>
          <a:prstGeom prst="roundRect">
            <a:avLst>
              <a:gd name="adj" fmla="val 25194296"/>
            </a:avLst>
          </a:prstGeom>
          <a:solidFill>
            <a:srgbClr val="F97424"/>
          </a:solidFill>
          <a:ln w="7620">
            <a:solidFill>
              <a:srgbClr val="FFFFFF"/>
            </a:solidFill>
            <a:prstDash val="solid"/>
          </a:ln>
        </p:spPr>
      </p:sp>
      <p:sp>
        <p:nvSpPr>
          <p:cNvPr id="6" name="Text 3"/>
          <p:cNvSpPr/>
          <p:nvPr/>
        </p:nvSpPr>
        <p:spPr>
          <a:xfrm>
            <a:off x="6398538" y="5798106"/>
            <a:ext cx="126206"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Raleway Medium" pitchFamily="34" charset="0"/>
                <a:ea typeface="Raleway Medium" pitchFamily="34" charset="-122"/>
                <a:cs typeface="Raleway Medium" pitchFamily="34" charset="-120"/>
              </a:rPr>
              <a:t>TV</a:t>
            </a:r>
            <a:endParaRPr lang="en-US" sz="750" dirty="0"/>
          </a:p>
        </p:txBody>
      </p:sp>
      <p:sp>
        <p:nvSpPr>
          <p:cNvPr id="7" name="Text 4"/>
          <p:cNvSpPr/>
          <p:nvPr/>
        </p:nvSpPr>
        <p:spPr>
          <a:xfrm>
            <a:off x="6756440" y="5648563"/>
            <a:ext cx="1626632" cy="396835"/>
          </a:xfrm>
          <a:prstGeom prst="rect">
            <a:avLst/>
          </a:prstGeom>
          <a:noFill/>
          <a:ln/>
        </p:spPr>
        <p:txBody>
          <a:bodyPr wrap="none" lIns="0" tIns="0" rIns="0" bIns="0" rtlCol="0" anchor="t"/>
          <a:lstStyle/>
          <a:p>
            <a:pPr algn="l" indent="0" marL="0">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Tej Varun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80855"/>
            <a:ext cx="7687627"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Objectives and Components</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Objectives</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Collect and analyze global population data</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Identify and predict population growth trends</a:t>
            </a:r>
            <a:endParaRPr lang="en-US" sz="1750" dirty="0"/>
          </a:p>
        </p:txBody>
      </p:sp>
      <p:sp>
        <p:nvSpPr>
          <p:cNvPr id="6" name="Text 4"/>
          <p:cNvSpPr/>
          <p:nvPr/>
        </p:nvSpPr>
        <p:spPr>
          <a:xfrm>
            <a:off x="793790"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Visualize population changes with graphs and charts</a:t>
            </a:r>
            <a:endParaRPr lang="en-US" sz="1750" dirty="0"/>
          </a:p>
        </p:txBody>
      </p:sp>
      <p:sp>
        <p:nvSpPr>
          <p:cNvPr id="7" name="Text 5"/>
          <p:cNvSpPr/>
          <p:nvPr/>
        </p:nvSpPr>
        <p:spPr>
          <a:xfrm>
            <a:off x="793790"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Assess the implications of population growth</a:t>
            </a:r>
            <a:endParaRPr lang="en-US" sz="1750" dirty="0"/>
          </a:p>
        </p:txBody>
      </p:sp>
      <p:sp>
        <p:nvSpPr>
          <p:cNvPr id="8" name="Text 6"/>
          <p:cNvSpPr/>
          <p:nvPr/>
        </p:nvSpPr>
        <p:spPr>
          <a:xfrm>
            <a:off x="7599521" y="33566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Components</a:t>
            </a:r>
            <a:endParaRPr lang="en-US" sz="2200" dirty="0"/>
          </a:p>
        </p:txBody>
      </p:sp>
      <p:sp>
        <p:nvSpPr>
          <p:cNvPr id="9" name="Text 7"/>
          <p:cNvSpPr/>
          <p:nvPr/>
        </p:nvSpPr>
        <p:spPr>
          <a:xfrm>
            <a:off x="7599521" y="39377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 Collection</a:t>
            </a:r>
            <a:endParaRPr lang="en-US" sz="1750" dirty="0"/>
          </a:p>
        </p:txBody>
      </p:sp>
      <p:sp>
        <p:nvSpPr>
          <p:cNvPr id="10" name="Text 8"/>
          <p:cNvSpPr/>
          <p:nvPr/>
        </p:nvSpPr>
        <p:spPr>
          <a:xfrm>
            <a:off x="7599521"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 Cleaning and Preprocessing</a:t>
            </a:r>
            <a:endParaRPr lang="en-US" sz="1750" dirty="0"/>
          </a:p>
        </p:txBody>
      </p:sp>
      <p:sp>
        <p:nvSpPr>
          <p:cNvPr id="11" name="Text 9"/>
          <p:cNvSpPr/>
          <p:nvPr/>
        </p:nvSpPr>
        <p:spPr>
          <a:xfrm>
            <a:off x="7599521"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Exploratory Data Analysis (EDA)</a:t>
            </a:r>
            <a:endParaRPr lang="en-US" sz="1750" dirty="0"/>
          </a:p>
        </p:txBody>
      </p:sp>
      <p:sp>
        <p:nvSpPr>
          <p:cNvPr id="12" name="Text 10"/>
          <p:cNvSpPr/>
          <p:nvPr/>
        </p:nvSpPr>
        <p:spPr>
          <a:xfrm>
            <a:off x="7599521"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Prediction Modeling</a:t>
            </a:r>
            <a:endParaRPr lang="en-US" sz="1750" dirty="0"/>
          </a:p>
        </p:txBody>
      </p:sp>
      <p:sp>
        <p:nvSpPr>
          <p:cNvPr id="13" name="Text 11"/>
          <p:cNvSpPr/>
          <p:nvPr/>
        </p:nvSpPr>
        <p:spPr>
          <a:xfrm>
            <a:off x="7599521" y="570654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 Visualization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09298"/>
            <a:ext cx="9448086"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Data Collection and Preprocessing</a:t>
            </a:r>
            <a:endParaRPr lang="en-US" sz="4450" dirty="0"/>
          </a:p>
        </p:txBody>
      </p:sp>
      <p:sp>
        <p:nvSpPr>
          <p:cNvPr id="4" name="Shape 1"/>
          <p:cNvSpPr/>
          <p:nvPr/>
        </p:nvSpPr>
        <p:spPr>
          <a:xfrm>
            <a:off x="793790" y="5213390"/>
            <a:ext cx="510302" cy="510302"/>
          </a:xfrm>
          <a:prstGeom prst="roundRect">
            <a:avLst>
              <a:gd name="adj" fmla="val 6667"/>
            </a:avLst>
          </a:prstGeom>
          <a:solidFill>
            <a:srgbClr val="3A3B3C"/>
          </a:solidFill>
          <a:ln/>
        </p:spPr>
      </p:sp>
      <p:sp>
        <p:nvSpPr>
          <p:cNvPr id="5" name="Text 2"/>
          <p:cNvSpPr/>
          <p:nvPr/>
        </p:nvSpPr>
        <p:spPr>
          <a:xfrm>
            <a:off x="990243" y="5298400"/>
            <a:ext cx="117396"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1. Data Sources</a:t>
            </a:r>
            <a:endParaRPr lang="en-US" sz="2200" dirty="0"/>
          </a:p>
        </p:txBody>
      </p:sp>
      <p:sp>
        <p:nvSpPr>
          <p:cNvPr id="7" name="Text 4"/>
          <p:cNvSpPr/>
          <p:nvPr/>
        </p:nvSpPr>
        <p:spPr>
          <a:xfrm>
            <a:off x="1530906" y="570380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We obtain global population data from trusted sources like the World Bank, United Nations, and national census bureaus.</a:t>
            </a:r>
            <a:endParaRPr lang="en-US" sz="1750" dirty="0"/>
          </a:p>
        </p:txBody>
      </p:sp>
      <p:sp>
        <p:nvSpPr>
          <p:cNvPr id="8" name="Shape 5"/>
          <p:cNvSpPr/>
          <p:nvPr/>
        </p:nvSpPr>
        <p:spPr>
          <a:xfrm>
            <a:off x="5216962" y="5213390"/>
            <a:ext cx="510302" cy="510302"/>
          </a:xfrm>
          <a:prstGeom prst="roundRect">
            <a:avLst>
              <a:gd name="adj" fmla="val 6667"/>
            </a:avLst>
          </a:prstGeom>
          <a:solidFill>
            <a:srgbClr val="3A3B3C"/>
          </a:solidFill>
          <a:ln/>
        </p:spPr>
      </p:sp>
      <p:sp>
        <p:nvSpPr>
          <p:cNvPr id="9" name="Text 6"/>
          <p:cNvSpPr/>
          <p:nvPr/>
        </p:nvSpPr>
        <p:spPr>
          <a:xfrm>
            <a:off x="5367814" y="5298400"/>
            <a:ext cx="208598"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954078"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2. Data Formats</a:t>
            </a:r>
            <a:endParaRPr lang="en-US" sz="2200" dirty="0"/>
          </a:p>
        </p:txBody>
      </p:sp>
      <p:sp>
        <p:nvSpPr>
          <p:cNvPr id="11" name="Text 8"/>
          <p:cNvSpPr/>
          <p:nvPr/>
        </p:nvSpPr>
        <p:spPr>
          <a:xfrm>
            <a:off x="5954078" y="5703808"/>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Data is downloaded in formats like CSV or JSON and loaded into Python for analysis using APIs.</a:t>
            </a:r>
            <a:endParaRPr lang="en-US" sz="1750" dirty="0"/>
          </a:p>
        </p:txBody>
      </p:sp>
      <p:sp>
        <p:nvSpPr>
          <p:cNvPr id="12" name="Shape 9"/>
          <p:cNvSpPr/>
          <p:nvPr/>
        </p:nvSpPr>
        <p:spPr>
          <a:xfrm>
            <a:off x="9640133" y="5213390"/>
            <a:ext cx="510302" cy="510302"/>
          </a:xfrm>
          <a:prstGeom prst="roundRect">
            <a:avLst>
              <a:gd name="adj" fmla="val 6667"/>
            </a:avLst>
          </a:prstGeom>
          <a:solidFill>
            <a:srgbClr val="3A3B3C"/>
          </a:solidFill>
          <a:ln/>
        </p:spPr>
      </p:sp>
      <p:sp>
        <p:nvSpPr>
          <p:cNvPr id="13" name="Text 10"/>
          <p:cNvSpPr/>
          <p:nvPr/>
        </p:nvSpPr>
        <p:spPr>
          <a:xfrm>
            <a:off x="9789795" y="5298400"/>
            <a:ext cx="210979"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0377249"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3. Data Cleaning</a:t>
            </a:r>
            <a:endParaRPr lang="en-US" sz="2200" dirty="0"/>
          </a:p>
        </p:txBody>
      </p:sp>
      <p:sp>
        <p:nvSpPr>
          <p:cNvPr id="15" name="Text 12"/>
          <p:cNvSpPr/>
          <p:nvPr/>
        </p:nvSpPr>
        <p:spPr>
          <a:xfrm>
            <a:off x="10377249" y="570380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We handle missing data, remove outliers, and convert data types to ensure accuracy and consistency.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636865"/>
            <a:ext cx="7665006" cy="610433"/>
          </a:xfrm>
          <a:prstGeom prst="rect">
            <a:avLst/>
          </a:prstGeom>
          <a:noFill/>
          <a:ln/>
        </p:spPr>
        <p:txBody>
          <a:bodyPr wrap="none" lIns="0" tIns="0" rIns="0" bIns="0" rtlCol="0" anchor="t"/>
          <a:lstStyle/>
          <a:p>
            <a:pPr indent="0" marL="0">
              <a:lnSpc>
                <a:spcPts val="4800"/>
              </a:lnSpc>
              <a:buNone/>
            </a:pPr>
            <a:r>
              <a:rPr lang="en-US" sz="3800" dirty="0">
                <a:solidFill>
                  <a:srgbClr val="F2E782"/>
                </a:solidFill>
                <a:latin typeface="Prata" pitchFamily="34" charset="0"/>
                <a:ea typeface="Prata" pitchFamily="34" charset="-122"/>
                <a:cs typeface="Prata" pitchFamily="34" charset="-120"/>
              </a:rPr>
              <a:t>Exploratory Data Analysis (EDA)</a:t>
            </a:r>
            <a:endParaRPr lang="en-US" sz="3800" dirty="0"/>
          </a:p>
        </p:txBody>
      </p:sp>
      <p:pic>
        <p:nvPicPr>
          <p:cNvPr id="4" name="Image 1" descr="preencoded.png">    </p:cNvPr>
          <p:cNvPicPr>
            <a:picLocks noChangeAspect="1"/>
          </p:cNvPicPr>
          <p:nvPr/>
        </p:nvPicPr>
        <p:blipFill>
          <a:blip r:embed="rId2"/>
          <a:stretch>
            <a:fillRect/>
          </a:stretch>
        </p:blipFill>
        <p:spPr>
          <a:xfrm>
            <a:off x="683657" y="1540312"/>
            <a:ext cx="488275" cy="488275"/>
          </a:xfrm>
          <a:prstGeom prst="rect">
            <a:avLst/>
          </a:prstGeom>
        </p:spPr>
      </p:pic>
      <p:sp>
        <p:nvSpPr>
          <p:cNvPr id="5" name="Text 1"/>
          <p:cNvSpPr/>
          <p:nvPr/>
        </p:nvSpPr>
        <p:spPr>
          <a:xfrm>
            <a:off x="683657" y="2223849"/>
            <a:ext cx="2441734" cy="305157"/>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Bar Charts</a:t>
            </a:r>
            <a:endParaRPr lang="en-US" sz="1900" dirty="0"/>
          </a:p>
        </p:txBody>
      </p:sp>
      <p:sp>
        <p:nvSpPr>
          <p:cNvPr id="6" name="Text 2"/>
          <p:cNvSpPr/>
          <p:nvPr/>
        </p:nvSpPr>
        <p:spPr>
          <a:xfrm>
            <a:off x="683657" y="2646164"/>
            <a:ext cx="7776686" cy="625078"/>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Visualize population distribution by region or country, highlighting variations and patterns.</a:t>
            </a:r>
            <a:endParaRPr lang="en-US" sz="1500" dirty="0"/>
          </a:p>
        </p:txBody>
      </p:sp>
      <p:pic>
        <p:nvPicPr>
          <p:cNvPr id="7" name="Image 2" descr="preencoded.png">    </p:cNvPr>
          <p:cNvPicPr>
            <a:picLocks noChangeAspect="1"/>
          </p:cNvPicPr>
          <p:nvPr/>
        </p:nvPicPr>
        <p:blipFill>
          <a:blip r:embed="rId3"/>
          <a:stretch>
            <a:fillRect/>
          </a:stretch>
        </p:blipFill>
        <p:spPr>
          <a:xfrm>
            <a:off x="683657" y="3857268"/>
            <a:ext cx="488275" cy="488275"/>
          </a:xfrm>
          <a:prstGeom prst="rect">
            <a:avLst/>
          </a:prstGeom>
        </p:spPr>
      </p:pic>
      <p:sp>
        <p:nvSpPr>
          <p:cNvPr id="8" name="Text 3"/>
          <p:cNvSpPr/>
          <p:nvPr/>
        </p:nvSpPr>
        <p:spPr>
          <a:xfrm>
            <a:off x="683657" y="4540806"/>
            <a:ext cx="2441734" cy="305157"/>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Line Charts</a:t>
            </a:r>
            <a:endParaRPr lang="en-US" sz="1900" dirty="0"/>
          </a:p>
        </p:txBody>
      </p:sp>
      <p:sp>
        <p:nvSpPr>
          <p:cNvPr id="9" name="Text 4"/>
          <p:cNvSpPr/>
          <p:nvPr/>
        </p:nvSpPr>
        <p:spPr>
          <a:xfrm>
            <a:off x="683657" y="4963120"/>
            <a:ext cx="7776686" cy="312539"/>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Analyze population growth over time, identifying periods of rapid or slow growth.</a:t>
            </a:r>
            <a:endParaRPr lang="en-US" sz="1500" dirty="0"/>
          </a:p>
        </p:txBody>
      </p:sp>
      <p:pic>
        <p:nvPicPr>
          <p:cNvPr id="10" name="Image 3" descr="preencoded.png">    </p:cNvPr>
          <p:cNvPicPr>
            <a:picLocks noChangeAspect="1"/>
          </p:cNvPicPr>
          <p:nvPr/>
        </p:nvPicPr>
        <p:blipFill>
          <a:blip r:embed="rId4"/>
          <a:stretch>
            <a:fillRect/>
          </a:stretch>
        </p:blipFill>
        <p:spPr>
          <a:xfrm>
            <a:off x="683657" y="5861685"/>
            <a:ext cx="488275" cy="488275"/>
          </a:xfrm>
          <a:prstGeom prst="rect">
            <a:avLst/>
          </a:prstGeom>
        </p:spPr>
      </p:pic>
      <p:sp>
        <p:nvSpPr>
          <p:cNvPr id="11" name="Text 5"/>
          <p:cNvSpPr/>
          <p:nvPr/>
        </p:nvSpPr>
        <p:spPr>
          <a:xfrm>
            <a:off x="683657" y="6545223"/>
            <a:ext cx="2441734" cy="305157"/>
          </a:xfrm>
          <a:prstGeom prst="rect">
            <a:avLst/>
          </a:prstGeom>
          <a:noFill/>
          <a:ln/>
        </p:spPr>
        <p:txBody>
          <a:bodyPr wrap="none" lIns="0" tIns="0" rIns="0" bIns="0" rtlCol="0" anchor="t"/>
          <a:lstStyle/>
          <a:p>
            <a:pPr algn="l" indent="0" marL="0">
              <a:lnSpc>
                <a:spcPts val="2400"/>
              </a:lnSpc>
              <a:buNone/>
            </a:pPr>
            <a:r>
              <a:rPr lang="en-US" sz="1900" dirty="0">
                <a:solidFill>
                  <a:srgbClr val="CFCBBF"/>
                </a:solidFill>
                <a:latin typeface="Prata" pitchFamily="34" charset="0"/>
                <a:ea typeface="Prata" pitchFamily="34" charset="-122"/>
                <a:cs typeface="Prata" pitchFamily="34" charset="-120"/>
              </a:rPr>
              <a:t>Heatmaps</a:t>
            </a:r>
            <a:endParaRPr lang="en-US" sz="1900" dirty="0"/>
          </a:p>
        </p:txBody>
      </p:sp>
      <p:sp>
        <p:nvSpPr>
          <p:cNvPr id="12" name="Text 6"/>
          <p:cNvSpPr/>
          <p:nvPr/>
        </p:nvSpPr>
        <p:spPr>
          <a:xfrm>
            <a:off x="683657" y="6967538"/>
            <a:ext cx="7776686" cy="625078"/>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Represent population density across geographic regions, highlighting areas of high and low density.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071" y="1114187"/>
            <a:ext cx="5414963" cy="676870"/>
          </a:xfrm>
          <a:prstGeom prst="rect">
            <a:avLst/>
          </a:prstGeom>
          <a:noFill/>
          <a:ln/>
        </p:spPr>
        <p:txBody>
          <a:bodyPr wrap="none" lIns="0" tIns="0" rIns="0" bIns="0" rtlCol="0" anchor="t"/>
          <a:lstStyle/>
          <a:p>
            <a:pPr indent="0" marL="0">
              <a:lnSpc>
                <a:spcPts val="5300"/>
              </a:lnSpc>
              <a:buNone/>
            </a:pPr>
            <a:r>
              <a:rPr lang="en-US" sz="4250" dirty="0">
                <a:solidFill>
                  <a:srgbClr val="F2E782"/>
                </a:solidFill>
                <a:latin typeface="Prata" pitchFamily="34" charset="0"/>
                <a:ea typeface="Prata" pitchFamily="34" charset="-122"/>
                <a:cs typeface="Prata" pitchFamily="34" charset="-120"/>
              </a:rPr>
              <a:t>Predictive Modeling</a:t>
            </a:r>
            <a:endParaRPr lang="en-US" sz="4250" dirty="0"/>
          </a:p>
        </p:txBody>
      </p:sp>
      <p:pic>
        <p:nvPicPr>
          <p:cNvPr id="3" name="Image 0" descr="preencoded.png">    </p:cNvPr>
          <p:cNvPicPr>
            <a:picLocks noChangeAspect="1"/>
          </p:cNvPicPr>
          <p:nvPr/>
        </p:nvPicPr>
        <p:blipFill>
          <a:blip r:embed="rId1"/>
          <a:stretch>
            <a:fillRect/>
          </a:stretch>
        </p:blipFill>
        <p:spPr>
          <a:xfrm>
            <a:off x="2954655" y="2224207"/>
            <a:ext cx="2163842" cy="1594366"/>
          </a:xfrm>
          <a:prstGeom prst="rect">
            <a:avLst/>
          </a:prstGeom>
        </p:spPr>
      </p:pic>
      <p:sp>
        <p:nvSpPr>
          <p:cNvPr id="4" name="Text 1"/>
          <p:cNvSpPr/>
          <p:nvPr/>
        </p:nvSpPr>
        <p:spPr>
          <a:xfrm>
            <a:off x="3989784" y="3011329"/>
            <a:ext cx="93464" cy="433149"/>
          </a:xfrm>
          <a:prstGeom prst="rect">
            <a:avLst/>
          </a:prstGeom>
          <a:noFill/>
          <a:ln/>
        </p:spPr>
        <p:txBody>
          <a:bodyPr wrap="none" lIns="0" tIns="0" rIns="0" bIns="0" rtlCol="0" anchor="t"/>
          <a:lstStyle/>
          <a:p>
            <a:pPr algn="ctr" indent="0" marL="0">
              <a:lnSpc>
                <a:spcPts val="3400"/>
              </a:lnSpc>
              <a:buNone/>
            </a:pPr>
            <a:r>
              <a:rPr lang="en-US" sz="2100" dirty="0">
                <a:solidFill>
                  <a:srgbClr val="CFCBBF"/>
                </a:solidFill>
                <a:latin typeface="Prata" pitchFamily="34" charset="0"/>
                <a:ea typeface="Prata" pitchFamily="34" charset="-122"/>
                <a:cs typeface="Prata" pitchFamily="34" charset="-120"/>
              </a:rPr>
              <a:t>1</a:t>
            </a:r>
            <a:endParaRPr lang="en-US" sz="2100" dirty="0"/>
          </a:p>
        </p:txBody>
      </p:sp>
      <p:sp>
        <p:nvSpPr>
          <p:cNvPr id="5" name="Text 2"/>
          <p:cNvSpPr/>
          <p:nvPr/>
        </p:nvSpPr>
        <p:spPr>
          <a:xfrm>
            <a:off x="5335072" y="2440781"/>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1. Linear Regression</a:t>
            </a:r>
            <a:endParaRPr lang="en-US" sz="2100" dirty="0"/>
          </a:p>
        </p:txBody>
      </p:sp>
      <p:sp>
        <p:nvSpPr>
          <p:cNvPr id="6" name="Text 3"/>
          <p:cNvSpPr/>
          <p:nvPr/>
        </p:nvSpPr>
        <p:spPr>
          <a:xfrm>
            <a:off x="5335072" y="2909054"/>
            <a:ext cx="8320683" cy="692944"/>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Predict population growth using a linear relationship between past population data and time.</a:t>
            </a:r>
            <a:endParaRPr lang="en-US" sz="1700" dirty="0"/>
          </a:p>
        </p:txBody>
      </p:sp>
      <p:sp>
        <p:nvSpPr>
          <p:cNvPr id="7" name="Shape 4"/>
          <p:cNvSpPr/>
          <p:nvPr/>
        </p:nvSpPr>
        <p:spPr>
          <a:xfrm>
            <a:off x="5172551" y="3830360"/>
            <a:ext cx="8645723" cy="15240"/>
          </a:xfrm>
          <a:prstGeom prst="roundRect">
            <a:avLst>
              <a:gd name="adj" fmla="val 213188"/>
            </a:avLst>
          </a:prstGeom>
          <a:solidFill>
            <a:srgbClr val="535455"/>
          </a:solidFill>
          <a:ln/>
        </p:spPr>
      </p:sp>
      <p:pic>
        <p:nvPicPr>
          <p:cNvPr id="8" name="Image 1" descr="preencoded.png">    </p:cNvPr>
          <p:cNvPicPr>
            <a:picLocks noChangeAspect="1"/>
          </p:cNvPicPr>
          <p:nvPr/>
        </p:nvPicPr>
        <p:blipFill>
          <a:blip r:embed="rId2"/>
          <a:stretch>
            <a:fillRect/>
          </a:stretch>
        </p:blipFill>
        <p:spPr>
          <a:xfrm>
            <a:off x="1872734" y="3872627"/>
            <a:ext cx="4327684" cy="1594366"/>
          </a:xfrm>
          <a:prstGeom prst="rect">
            <a:avLst/>
          </a:prstGeom>
        </p:spPr>
      </p:pic>
      <p:sp>
        <p:nvSpPr>
          <p:cNvPr id="9" name="Text 5"/>
          <p:cNvSpPr/>
          <p:nvPr/>
        </p:nvSpPr>
        <p:spPr>
          <a:xfrm>
            <a:off x="3953589" y="4453176"/>
            <a:ext cx="165973" cy="433149"/>
          </a:xfrm>
          <a:prstGeom prst="rect">
            <a:avLst/>
          </a:prstGeom>
          <a:noFill/>
          <a:ln/>
        </p:spPr>
        <p:txBody>
          <a:bodyPr wrap="none" lIns="0" tIns="0" rIns="0" bIns="0" rtlCol="0" anchor="t"/>
          <a:lstStyle/>
          <a:p>
            <a:pPr algn="ctr" indent="0" marL="0">
              <a:lnSpc>
                <a:spcPts val="3400"/>
              </a:lnSpc>
              <a:buNone/>
            </a:pPr>
            <a:r>
              <a:rPr lang="en-US" sz="2100" dirty="0">
                <a:solidFill>
                  <a:srgbClr val="CFCBBF"/>
                </a:solidFill>
                <a:latin typeface="Prata" pitchFamily="34" charset="0"/>
                <a:ea typeface="Prata" pitchFamily="34" charset="-122"/>
                <a:cs typeface="Prata" pitchFamily="34" charset="-120"/>
              </a:rPr>
              <a:t>2</a:t>
            </a:r>
            <a:endParaRPr lang="en-US" sz="2100" dirty="0"/>
          </a:p>
        </p:txBody>
      </p:sp>
      <p:sp>
        <p:nvSpPr>
          <p:cNvPr id="10" name="Text 6"/>
          <p:cNvSpPr/>
          <p:nvPr/>
        </p:nvSpPr>
        <p:spPr>
          <a:xfrm>
            <a:off x="6416993" y="4089202"/>
            <a:ext cx="3434358" cy="338376"/>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2. Time Series Forecasting</a:t>
            </a:r>
            <a:endParaRPr lang="en-US" sz="2100" dirty="0"/>
          </a:p>
        </p:txBody>
      </p:sp>
      <p:sp>
        <p:nvSpPr>
          <p:cNvPr id="11" name="Text 7"/>
          <p:cNvSpPr/>
          <p:nvPr/>
        </p:nvSpPr>
        <p:spPr>
          <a:xfrm>
            <a:off x="6416993" y="4557474"/>
            <a:ext cx="7238762" cy="692944"/>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Apply techniques like ARIMA to predict population growth based on past trends and seasonal patterns.</a:t>
            </a:r>
            <a:endParaRPr lang="en-US" sz="1700" dirty="0"/>
          </a:p>
        </p:txBody>
      </p:sp>
      <p:sp>
        <p:nvSpPr>
          <p:cNvPr id="12" name="Shape 8"/>
          <p:cNvSpPr/>
          <p:nvPr/>
        </p:nvSpPr>
        <p:spPr>
          <a:xfrm>
            <a:off x="6254472" y="5478780"/>
            <a:ext cx="7563803" cy="15240"/>
          </a:xfrm>
          <a:prstGeom prst="roundRect">
            <a:avLst>
              <a:gd name="adj" fmla="val 213188"/>
            </a:avLst>
          </a:prstGeom>
          <a:solidFill>
            <a:srgbClr val="535455"/>
          </a:solidFill>
          <a:ln/>
        </p:spPr>
      </p:sp>
      <p:pic>
        <p:nvPicPr>
          <p:cNvPr id="13" name="Image 2" descr="preencoded.png">    </p:cNvPr>
          <p:cNvPicPr>
            <a:picLocks noChangeAspect="1"/>
          </p:cNvPicPr>
          <p:nvPr/>
        </p:nvPicPr>
        <p:blipFill>
          <a:blip r:embed="rId3"/>
          <a:stretch>
            <a:fillRect/>
          </a:stretch>
        </p:blipFill>
        <p:spPr>
          <a:xfrm>
            <a:off x="790813" y="5521047"/>
            <a:ext cx="6491526" cy="1594366"/>
          </a:xfrm>
          <a:prstGeom prst="rect">
            <a:avLst/>
          </a:prstGeom>
        </p:spPr>
      </p:pic>
      <p:sp>
        <p:nvSpPr>
          <p:cNvPr id="14" name="Text 9"/>
          <p:cNvSpPr/>
          <p:nvPr/>
        </p:nvSpPr>
        <p:spPr>
          <a:xfrm>
            <a:off x="3952637" y="6101596"/>
            <a:ext cx="167878" cy="433149"/>
          </a:xfrm>
          <a:prstGeom prst="rect">
            <a:avLst/>
          </a:prstGeom>
          <a:noFill/>
          <a:ln/>
        </p:spPr>
        <p:txBody>
          <a:bodyPr wrap="none" lIns="0" tIns="0" rIns="0" bIns="0" rtlCol="0" anchor="t"/>
          <a:lstStyle/>
          <a:p>
            <a:pPr algn="ctr" indent="0" marL="0">
              <a:lnSpc>
                <a:spcPts val="3400"/>
              </a:lnSpc>
              <a:buNone/>
            </a:pPr>
            <a:r>
              <a:rPr lang="en-US" sz="2100" dirty="0">
                <a:solidFill>
                  <a:srgbClr val="CFCBBF"/>
                </a:solidFill>
                <a:latin typeface="Prata" pitchFamily="34" charset="0"/>
                <a:ea typeface="Prata" pitchFamily="34" charset="-122"/>
                <a:cs typeface="Prata" pitchFamily="34" charset="-120"/>
              </a:rPr>
              <a:t>3</a:t>
            </a:r>
            <a:endParaRPr lang="en-US" sz="2100" dirty="0"/>
          </a:p>
        </p:txBody>
      </p:sp>
      <p:sp>
        <p:nvSpPr>
          <p:cNvPr id="15" name="Text 10"/>
          <p:cNvSpPr/>
          <p:nvPr/>
        </p:nvSpPr>
        <p:spPr>
          <a:xfrm>
            <a:off x="7498913" y="5737622"/>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3. Model Evaluation</a:t>
            </a:r>
            <a:endParaRPr lang="en-US" sz="2100" dirty="0"/>
          </a:p>
        </p:txBody>
      </p:sp>
      <p:sp>
        <p:nvSpPr>
          <p:cNvPr id="16" name="Text 11"/>
          <p:cNvSpPr/>
          <p:nvPr/>
        </p:nvSpPr>
        <p:spPr>
          <a:xfrm>
            <a:off x="7498913" y="6205895"/>
            <a:ext cx="6156841" cy="692944"/>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Evaluate model accuracy using metrics like Mean Absolute Error (MAE) and Root Mean Squared Error (RMSE).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99755"/>
            <a:ext cx="6878598"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Challenges and Solutions</a:t>
            </a:r>
            <a:endParaRPr lang="en-US" sz="4450" dirty="0"/>
          </a:p>
        </p:txBody>
      </p:sp>
      <p:sp>
        <p:nvSpPr>
          <p:cNvPr id="4" name="Shape 1"/>
          <p:cNvSpPr/>
          <p:nvPr/>
        </p:nvSpPr>
        <p:spPr>
          <a:xfrm>
            <a:off x="793790" y="1948696"/>
            <a:ext cx="3664863" cy="3121462"/>
          </a:xfrm>
          <a:prstGeom prst="roundRect">
            <a:avLst>
              <a:gd name="adj" fmla="val 1090"/>
            </a:avLst>
          </a:prstGeom>
          <a:solidFill>
            <a:srgbClr val="3A3B3C"/>
          </a:solidFill>
          <a:ln/>
        </p:spPr>
      </p:sp>
      <p:sp>
        <p:nvSpPr>
          <p:cNvPr id="5" name="Text 2"/>
          <p:cNvSpPr/>
          <p:nvPr/>
        </p:nvSpPr>
        <p:spPr>
          <a:xfrm>
            <a:off x="1020604" y="21755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Data Quality</a:t>
            </a:r>
            <a:endParaRPr lang="en-US" sz="2200" dirty="0"/>
          </a:p>
        </p:txBody>
      </p:sp>
      <p:sp>
        <p:nvSpPr>
          <p:cNvPr id="6" name="Text 3"/>
          <p:cNvSpPr/>
          <p:nvPr/>
        </p:nvSpPr>
        <p:spPr>
          <a:xfrm>
            <a:off x="1020604" y="2665928"/>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Incomplete or outdated data can pose a challenge. Solutions include data imputation and using multiple sources to fill gaps.</a:t>
            </a:r>
            <a:endParaRPr lang="en-US" sz="1750" dirty="0"/>
          </a:p>
        </p:txBody>
      </p:sp>
      <p:sp>
        <p:nvSpPr>
          <p:cNvPr id="7" name="Shape 4"/>
          <p:cNvSpPr/>
          <p:nvPr/>
        </p:nvSpPr>
        <p:spPr>
          <a:xfrm>
            <a:off x="4685467" y="1948696"/>
            <a:ext cx="3664863" cy="3121462"/>
          </a:xfrm>
          <a:prstGeom prst="roundRect">
            <a:avLst>
              <a:gd name="adj" fmla="val 1090"/>
            </a:avLst>
          </a:prstGeom>
          <a:solidFill>
            <a:srgbClr val="3A3B3C"/>
          </a:solidFill>
          <a:ln/>
        </p:spPr>
      </p:sp>
      <p:sp>
        <p:nvSpPr>
          <p:cNvPr id="8" name="Text 5"/>
          <p:cNvSpPr/>
          <p:nvPr/>
        </p:nvSpPr>
        <p:spPr>
          <a:xfrm>
            <a:off x="4912281" y="21755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Data Processing</a:t>
            </a:r>
            <a:endParaRPr lang="en-US" sz="2200" dirty="0"/>
          </a:p>
        </p:txBody>
      </p:sp>
      <p:sp>
        <p:nvSpPr>
          <p:cNvPr id="9" name="Text 6"/>
          <p:cNvSpPr/>
          <p:nvPr/>
        </p:nvSpPr>
        <p:spPr>
          <a:xfrm>
            <a:off x="4912281" y="2665928"/>
            <a:ext cx="3211235"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Large datasets require efficient processing techniques. Techniques like data aggregation and parallel processing can help manage large datasets.</a:t>
            </a:r>
            <a:endParaRPr lang="en-US" sz="1750" dirty="0"/>
          </a:p>
        </p:txBody>
      </p:sp>
      <p:sp>
        <p:nvSpPr>
          <p:cNvPr id="10" name="Shape 7"/>
          <p:cNvSpPr/>
          <p:nvPr/>
        </p:nvSpPr>
        <p:spPr>
          <a:xfrm>
            <a:off x="793790" y="5296972"/>
            <a:ext cx="7556421" cy="2032754"/>
          </a:xfrm>
          <a:prstGeom prst="roundRect">
            <a:avLst>
              <a:gd name="adj" fmla="val 1674"/>
            </a:avLst>
          </a:prstGeom>
          <a:solidFill>
            <a:srgbClr val="3A3B3C"/>
          </a:solidFill>
          <a:ln/>
        </p:spPr>
      </p:sp>
      <p:sp>
        <p:nvSpPr>
          <p:cNvPr id="11" name="Text 8"/>
          <p:cNvSpPr/>
          <p:nvPr/>
        </p:nvSpPr>
        <p:spPr>
          <a:xfrm>
            <a:off x="1020604" y="552378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Model Accuracy</a:t>
            </a:r>
            <a:endParaRPr lang="en-US" sz="2200" dirty="0"/>
          </a:p>
        </p:txBody>
      </p:sp>
      <p:sp>
        <p:nvSpPr>
          <p:cNvPr id="12" name="Text 9"/>
          <p:cNvSpPr/>
          <p:nvPr/>
        </p:nvSpPr>
        <p:spPr>
          <a:xfrm>
            <a:off x="1020604" y="6014204"/>
            <a:ext cx="7102793"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Developing an accurate predictive model is challenging due to the complexity of factors affecting population growth. Solutions include using more complex models and incorporating relevant variables.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9965" y="567095"/>
            <a:ext cx="5633561" cy="598289"/>
          </a:xfrm>
          <a:prstGeom prst="rect">
            <a:avLst/>
          </a:prstGeom>
          <a:noFill/>
          <a:ln/>
        </p:spPr>
        <p:txBody>
          <a:bodyPr wrap="none" lIns="0" tIns="0" rIns="0" bIns="0" rtlCol="0" anchor="t"/>
          <a:lstStyle/>
          <a:p>
            <a:pPr indent="0" marL="0">
              <a:lnSpc>
                <a:spcPts val="4700"/>
              </a:lnSpc>
              <a:buNone/>
            </a:pPr>
            <a:r>
              <a:rPr lang="en-US" sz="3750" dirty="0">
                <a:solidFill>
                  <a:srgbClr val="F2E782"/>
                </a:solidFill>
                <a:latin typeface="Prata" pitchFamily="34" charset="0"/>
                <a:ea typeface="Prata" pitchFamily="34" charset="-122"/>
                <a:cs typeface="Prata" pitchFamily="34" charset="-120"/>
              </a:rPr>
              <a:t>Impact and Applications</a:t>
            </a:r>
            <a:endParaRPr lang="en-US" sz="3750" dirty="0"/>
          </a:p>
        </p:txBody>
      </p:sp>
      <p:sp>
        <p:nvSpPr>
          <p:cNvPr id="4" name="Shape 1"/>
          <p:cNvSpPr/>
          <p:nvPr/>
        </p:nvSpPr>
        <p:spPr>
          <a:xfrm>
            <a:off x="945594" y="1452443"/>
            <a:ext cx="22860" cy="6209943"/>
          </a:xfrm>
          <a:prstGeom prst="roundRect">
            <a:avLst>
              <a:gd name="adj" fmla="val 125614"/>
            </a:avLst>
          </a:prstGeom>
          <a:solidFill>
            <a:srgbClr val="535455"/>
          </a:solidFill>
          <a:ln/>
        </p:spPr>
      </p:sp>
      <p:sp>
        <p:nvSpPr>
          <p:cNvPr id="5" name="Shape 2"/>
          <p:cNvSpPr/>
          <p:nvPr/>
        </p:nvSpPr>
        <p:spPr>
          <a:xfrm>
            <a:off x="1149489" y="1871543"/>
            <a:ext cx="669965" cy="22860"/>
          </a:xfrm>
          <a:prstGeom prst="roundRect">
            <a:avLst>
              <a:gd name="adj" fmla="val 125614"/>
            </a:avLst>
          </a:prstGeom>
          <a:solidFill>
            <a:srgbClr val="535455"/>
          </a:solidFill>
          <a:ln/>
        </p:spPr>
      </p:sp>
      <p:sp>
        <p:nvSpPr>
          <p:cNvPr id="6" name="Shape 3"/>
          <p:cNvSpPr/>
          <p:nvPr/>
        </p:nvSpPr>
        <p:spPr>
          <a:xfrm>
            <a:off x="741700" y="1667708"/>
            <a:ext cx="430649" cy="430649"/>
          </a:xfrm>
          <a:prstGeom prst="roundRect">
            <a:avLst>
              <a:gd name="adj" fmla="val 6668"/>
            </a:avLst>
          </a:prstGeom>
          <a:solidFill>
            <a:srgbClr val="3A3B3C"/>
          </a:solidFill>
          <a:ln/>
        </p:spPr>
      </p:sp>
      <p:sp>
        <p:nvSpPr>
          <p:cNvPr id="7" name="Text 4"/>
          <p:cNvSpPr/>
          <p:nvPr/>
        </p:nvSpPr>
        <p:spPr>
          <a:xfrm>
            <a:off x="907435" y="1739384"/>
            <a:ext cx="99060" cy="287179"/>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1</a:t>
            </a:r>
            <a:endParaRPr lang="en-US" sz="2250" dirty="0"/>
          </a:p>
        </p:txBody>
      </p:sp>
      <p:sp>
        <p:nvSpPr>
          <p:cNvPr id="8" name="Text 5"/>
          <p:cNvSpPr/>
          <p:nvPr/>
        </p:nvSpPr>
        <p:spPr>
          <a:xfrm>
            <a:off x="2009894" y="1643777"/>
            <a:ext cx="3103602" cy="299085"/>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Informed Decision-Making</a:t>
            </a:r>
            <a:endParaRPr lang="en-US" sz="1850" dirty="0"/>
          </a:p>
        </p:txBody>
      </p:sp>
      <p:sp>
        <p:nvSpPr>
          <p:cNvPr id="9" name="Text 6"/>
          <p:cNvSpPr/>
          <p:nvPr/>
        </p:nvSpPr>
        <p:spPr>
          <a:xfrm>
            <a:off x="2009894" y="2057638"/>
            <a:ext cx="6464141" cy="612458"/>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Provides valuable insights for policymakers, NGOs, and governments for resource allocation, urban planning, and sustainability efforts.</a:t>
            </a:r>
            <a:endParaRPr lang="en-US" sz="1500" dirty="0"/>
          </a:p>
        </p:txBody>
      </p:sp>
      <p:sp>
        <p:nvSpPr>
          <p:cNvPr id="10" name="Shape 7"/>
          <p:cNvSpPr/>
          <p:nvPr/>
        </p:nvSpPr>
        <p:spPr>
          <a:xfrm>
            <a:off x="1149489" y="3471863"/>
            <a:ext cx="669965" cy="22860"/>
          </a:xfrm>
          <a:prstGeom prst="roundRect">
            <a:avLst>
              <a:gd name="adj" fmla="val 125614"/>
            </a:avLst>
          </a:prstGeom>
          <a:solidFill>
            <a:srgbClr val="535455"/>
          </a:solidFill>
          <a:ln/>
        </p:spPr>
      </p:sp>
      <p:sp>
        <p:nvSpPr>
          <p:cNvPr id="11" name="Shape 8"/>
          <p:cNvSpPr/>
          <p:nvPr/>
        </p:nvSpPr>
        <p:spPr>
          <a:xfrm>
            <a:off x="741700" y="3268028"/>
            <a:ext cx="430649" cy="430649"/>
          </a:xfrm>
          <a:prstGeom prst="roundRect">
            <a:avLst>
              <a:gd name="adj" fmla="val 6668"/>
            </a:avLst>
          </a:prstGeom>
          <a:solidFill>
            <a:srgbClr val="3A3B3C"/>
          </a:solidFill>
          <a:ln/>
        </p:spPr>
      </p:sp>
      <p:sp>
        <p:nvSpPr>
          <p:cNvPr id="12" name="Text 9"/>
          <p:cNvSpPr/>
          <p:nvPr/>
        </p:nvSpPr>
        <p:spPr>
          <a:xfrm>
            <a:off x="868978" y="3339703"/>
            <a:ext cx="175974" cy="287179"/>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2</a:t>
            </a:r>
            <a:endParaRPr lang="en-US" sz="2250" dirty="0"/>
          </a:p>
        </p:txBody>
      </p:sp>
      <p:sp>
        <p:nvSpPr>
          <p:cNvPr id="13" name="Text 10"/>
          <p:cNvSpPr/>
          <p:nvPr/>
        </p:nvSpPr>
        <p:spPr>
          <a:xfrm>
            <a:off x="2009894" y="3244096"/>
            <a:ext cx="2392918" cy="299085"/>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Educational Value</a:t>
            </a:r>
            <a:endParaRPr lang="en-US" sz="1850" dirty="0"/>
          </a:p>
        </p:txBody>
      </p:sp>
      <p:sp>
        <p:nvSpPr>
          <p:cNvPr id="14" name="Text 11"/>
          <p:cNvSpPr/>
          <p:nvPr/>
        </p:nvSpPr>
        <p:spPr>
          <a:xfrm>
            <a:off x="2009894" y="3657957"/>
            <a:ext cx="6464141" cy="612458"/>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Serves as a valuable tool for teaching data analysis, forecasting, and Python programming in various fields.</a:t>
            </a:r>
            <a:endParaRPr lang="en-US" sz="1500" dirty="0"/>
          </a:p>
        </p:txBody>
      </p:sp>
      <p:sp>
        <p:nvSpPr>
          <p:cNvPr id="15" name="Shape 12"/>
          <p:cNvSpPr/>
          <p:nvPr/>
        </p:nvSpPr>
        <p:spPr>
          <a:xfrm>
            <a:off x="1149489" y="5072182"/>
            <a:ext cx="669965" cy="22860"/>
          </a:xfrm>
          <a:prstGeom prst="roundRect">
            <a:avLst>
              <a:gd name="adj" fmla="val 125614"/>
            </a:avLst>
          </a:prstGeom>
          <a:solidFill>
            <a:srgbClr val="535455"/>
          </a:solidFill>
          <a:ln/>
        </p:spPr>
      </p:sp>
      <p:sp>
        <p:nvSpPr>
          <p:cNvPr id="16" name="Shape 13"/>
          <p:cNvSpPr/>
          <p:nvPr/>
        </p:nvSpPr>
        <p:spPr>
          <a:xfrm>
            <a:off x="741700" y="4868347"/>
            <a:ext cx="430649" cy="430649"/>
          </a:xfrm>
          <a:prstGeom prst="roundRect">
            <a:avLst>
              <a:gd name="adj" fmla="val 6668"/>
            </a:avLst>
          </a:prstGeom>
          <a:solidFill>
            <a:srgbClr val="3A3B3C"/>
          </a:solidFill>
          <a:ln/>
        </p:spPr>
      </p:sp>
      <p:sp>
        <p:nvSpPr>
          <p:cNvPr id="17" name="Text 14"/>
          <p:cNvSpPr/>
          <p:nvPr/>
        </p:nvSpPr>
        <p:spPr>
          <a:xfrm>
            <a:off x="868025" y="4940022"/>
            <a:ext cx="177998" cy="287179"/>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3</a:t>
            </a:r>
            <a:endParaRPr lang="en-US" sz="2250" dirty="0"/>
          </a:p>
        </p:txBody>
      </p:sp>
      <p:sp>
        <p:nvSpPr>
          <p:cNvPr id="18" name="Text 15"/>
          <p:cNvSpPr/>
          <p:nvPr/>
        </p:nvSpPr>
        <p:spPr>
          <a:xfrm>
            <a:off x="2009894" y="4844415"/>
            <a:ext cx="2392918" cy="299085"/>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Policy Implications</a:t>
            </a:r>
            <a:endParaRPr lang="en-US" sz="1850" dirty="0"/>
          </a:p>
        </p:txBody>
      </p:sp>
      <p:sp>
        <p:nvSpPr>
          <p:cNvPr id="19" name="Text 16"/>
          <p:cNvSpPr/>
          <p:nvPr/>
        </p:nvSpPr>
        <p:spPr>
          <a:xfrm>
            <a:off x="2009894" y="5258276"/>
            <a:ext cx="6464141" cy="612458"/>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Insights can inform policies related to education, healthcare, infrastructure development, and climate change adaptation.</a:t>
            </a:r>
            <a:endParaRPr lang="en-US" sz="1500" dirty="0"/>
          </a:p>
        </p:txBody>
      </p:sp>
      <p:sp>
        <p:nvSpPr>
          <p:cNvPr id="20" name="Shape 17"/>
          <p:cNvSpPr/>
          <p:nvPr/>
        </p:nvSpPr>
        <p:spPr>
          <a:xfrm>
            <a:off x="1149489" y="6672501"/>
            <a:ext cx="669965" cy="22860"/>
          </a:xfrm>
          <a:prstGeom prst="roundRect">
            <a:avLst>
              <a:gd name="adj" fmla="val 125614"/>
            </a:avLst>
          </a:prstGeom>
          <a:solidFill>
            <a:srgbClr val="535455"/>
          </a:solidFill>
          <a:ln/>
        </p:spPr>
      </p:sp>
      <p:sp>
        <p:nvSpPr>
          <p:cNvPr id="21" name="Shape 18"/>
          <p:cNvSpPr/>
          <p:nvPr/>
        </p:nvSpPr>
        <p:spPr>
          <a:xfrm>
            <a:off x="741700" y="6468666"/>
            <a:ext cx="430649" cy="430649"/>
          </a:xfrm>
          <a:prstGeom prst="roundRect">
            <a:avLst>
              <a:gd name="adj" fmla="val 6668"/>
            </a:avLst>
          </a:prstGeom>
          <a:solidFill>
            <a:srgbClr val="3A3B3C"/>
          </a:solidFill>
          <a:ln/>
        </p:spPr>
      </p:sp>
      <p:sp>
        <p:nvSpPr>
          <p:cNvPr id="22" name="Text 19"/>
          <p:cNvSpPr/>
          <p:nvPr/>
        </p:nvSpPr>
        <p:spPr>
          <a:xfrm>
            <a:off x="873026" y="6540341"/>
            <a:ext cx="167997" cy="287179"/>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4</a:t>
            </a:r>
            <a:endParaRPr lang="en-US" sz="2250" dirty="0"/>
          </a:p>
        </p:txBody>
      </p:sp>
      <p:sp>
        <p:nvSpPr>
          <p:cNvPr id="23" name="Text 20"/>
          <p:cNvSpPr/>
          <p:nvPr/>
        </p:nvSpPr>
        <p:spPr>
          <a:xfrm>
            <a:off x="2009894" y="6444734"/>
            <a:ext cx="2583418" cy="299085"/>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Predictive Capabilities</a:t>
            </a:r>
            <a:endParaRPr lang="en-US" sz="1850" dirty="0"/>
          </a:p>
        </p:txBody>
      </p:sp>
      <p:sp>
        <p:nvSpPr>
          <p:cNvPr id="24" name="Text 21"/>
          <p:cNvSpPr/>
          <p:nvPr/>
        </p:nvSpPr>
        <p:spPr>
          <a:xfrm>
            <a:off x="2009894" y="6858595"/>
            <a:ext cx="6464141" cy="612458"/>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The model can be used to predict future population sizes, assisting in planning for population-related challenges.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8720"/>
            <a:ext cx="7345204"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Conclusion and Next Steps</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This project demonstrates how Python can be used to analyze and predict global population trends, providing valuable insights into demographic shifts and their impact. While challenges remain, the project highlights the importance of data-driven decision-making in understanding and addressing population dynamics. Future research can focus on refining the model, incorporating new data sources, and exploring more advanced machine learning techniques for more accurate predictions.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2024-12-17T08:34:44Z</dcterms:created>
  <dcterms:modified xsi:type="dcterms:W3CDTF">2024-12-17T08:34:44Z</dcterms:modified>
</cp:coreProperties>
</file>